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74" r:id="rId2"/>
    <p:sldId id="275" r:id="rId3"/>
    <p:sldId id="276" r:id="rId4"/>
    <p:sldId id="277" r:id="rId5"/>
    <p:sldId id="257" r:id="rId6"/>
    <p:sldId id="256" r:id="rId7"/>
    <p:sldId id="258" r:id="rId8"/>
    <p:sldId id="259" r:id="rId9"/>
    <p:sldId id="278" r:id="rId10"/>
    <p:sldId id="279" r:id="rId11"/>
    <p:sldId id="280" r:id="rId12"/>
    <p:sldId id="28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2FA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5508C-8CE4-4A38-BCD2-AF25CF021F8A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CB9D-57E3-41BC-A41A-F3BC892E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-lines.ru/letters/i/cyrillicfancy/0301/420f9f/60/0/k73g17djp3u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52"/>
            <a:ext cx="6982014" cy="1076592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rot="5400000">
            <a:off x="785786" y="1643050"/>
            <a:ext cx="1143008" cy="428628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835696" y="1357298"/>
            <a:ext cx="666190" cy="3871902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131840" y="1340768"/>
            <a:ext cx="144016" cy="2216288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211960" y="1340768"/>
            <a:ext cx="144016" cy="3888432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148064" y="1340768"/>
            <a:ext cx="144016" cy="2664296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37" idx="0"/>
          </p:cNvCxnSpPr>
          <p:nvPr/>
        </p:nvCxnSpPr>
        <p:spPr>
          <a:xfrm>
            <a:off x="7524328" y="1340768"/>
            <a:ext cx="566374" cy="1584176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00306"/>
            <a:ext cx="2428892" cy="1631911"/>
          </a:xfrm>
          <a:prstGeom prst="rect">
            <a:avLst/>
          </a:prstGeom>
          <a:noFill/>
        </p:spPr>
      </p:pic>
      <p:pic>
        <p:nvPicPr>
          <p:cNvPr id="27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41168"/>
            <a:ext cx="2428892" cy="1631911"/>
          </a:xfrm>
          <a:prstGeom prst="rect">
            <a:avLst/>
          </a:prstGeom>
          <a:noFill/>
        </p:spPr>
      </p:pic>
      <p:pic>
        <p:nvPicPr>
          <p:cNvPr id="29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573016"/>
            <a:ext cx="2428892" cy="1631911"/>
          </a:xfrm>
          <a:prstGeom prst="rect">
            <a:avLst/>
          </a:prstGeom>
          <a:noFill/>
        </p:spPr>
      </p:pic>
      <p:pic>
        <p:nvPicPr>
          <p:cNvPr id="31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226089"/>
            <a:ext cx="2428892" cy="1631911"/>
          </a:xfrm>
          <a:prstGeom prst="rect">
            <a:avLst/>
          </a:prstGeom>
          <a:noFill/>
        </p:spPr>
      </p:pic>
      <p:pic>
        <p:nvPicPr>
          <p:cNvPr id="33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933056"/>
            <a:ext cx="2428892" cy="1631911"/>
          </a:xfrm>
          <a:prstGeom prst="rect">
            <a:avLst/>
          </a:prstGeom>
          <a:noFill/>
        </p:spPr>
      </p:pic>
      <p:pic>
        <p:nvPicPr>
          <p:cNvPr id="35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132856"/>
            <a:ext cx="2428892" cy="1631911"/>
          </a:xfrm>
          <a:prstGeom prst="rect">
            <a:avLst/>
          </a:prstGeom>
          <a:noFill/>
        </p:spPr>
      </p:pic>
      <p:pic>
        <p:nvPicPr>
          <p:cNvPr id="37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924944"/>
            <a:ext cx="2428892" cy="1631911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467544" y="2852936"/>
            <a:ext cx="14895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personal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letter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83768" y="4005064"/>
            <a:ext cx="16273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impersonal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letter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584" y="5445224"/>
            <a:ext cx="824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sms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3888" y="5877272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document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48064" y="458112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book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24128" y="2708920"/>
            <a:ext cx="1063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words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668344" y="3501008"/>
            <a:ext cx="981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paper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6084168" y="1340768"/>
            <a:ext cx="144016" cy="864096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6804248" y="1412776"/>
            <a:ext cx="576064" cy="3888432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226089"/>
            <a:ext cx="2428892" cy="1631911"/>
          </a:xfrm>
          <a:prstGeom prst="rect">
            <a:avLst/>
          </a:prstGeom>
          <a:noFill/>
        </p:spPr>
      </p:pic>
      <p:sp>
        <p:nvSpPr>
          <p:cNvPr id="56" name="TextBox 55"/>
          <p:cNvSpPr txBox="1"/>
          <p:nvPr/>
        </p:nvSpPr>
        <p:spPr>
          <a:xfrm>
            <a:off x="7164288" y="5805264"/>
            <a:ext cx="1233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x-lines.ru/letters/i/cyrillicfancy/0301/177dd9/60/1/j7ag15ujp7zny3muqpoz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835673" cy="864096"/>
          </a:xfrm>
          <a:prstGeom prst="rect">
            <a:avLst/>
          </a:prstGeom>
          <a:noFill/>
        </p:spPr>
      </p:pic>
      <p:pic>
        <p:nvPicPr>
          <p:cNvPr id="12292" name="Picture 4" descr="http://picsview.ru/images/1779342_kartinki-s-uchenoi-sovo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CFF"/>
              </a:clrFrom>
              <a:clrTo>
                <a:srgbClr val="F8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143000"/>
            <a:ext cx="3810000" cy="5715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75020" y="4149080"/>
            <a:ext cx="446898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английского языка </a:t>
            </a: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первой квалификационной категории</a:t>
            </a: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МОАУ «Гимназия №7» (полного дня)</a:t>
            </a: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Филатова Эльвира Шавкатовна</a:t>
            </a:r>
            <a:endParaRPr lang="ru-RU" sz="2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-lines.ru/letters/i/cyrillicscript/0478/3c24c6/60/1/ei3zgam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16632"/>
            <a:ext cx="3081942" cy="108012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268760"/>
          <a:ext cx="5400600" cy="5256584"/>
        </p:xfrm>
        <a:graphic>
          <a:graphicData uri="http://schemas.openxmlformats.org/drawingml/2006/table">
            <a:tbl>
              <a:tblPr/>
              <a:tblGrid>
                <a:gridCol w="5400600"/>
              </a:tblGrid>
              <a:tr h="5256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8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 a short piece of writing topic and represents the author’s point of view on the matter. It is an organized collection of ideas. </a:t>
                      </a:r>
                      <a:endParaRPr lang="ru-RU" sz="48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9059" y="1412776"/>
            <a:ext cx="372494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x-lines.ru/letters/i/cyrillicscript/0478/521abc/60/1/jpwsh3durbzscedfqp3sn6m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3136" y="116632"/>
            <a:ext cx="6215208" cy="980728"/>
          </a:xfrm>
          <a:prstGeom prst="rect">
            <a:avLst/>
          </a:prstGeom>
          <a:noFill/>
        </p:spPr>
      </p:pic>
      <p:cxnSp>
        <p:nvCxnSpPr>
          <p:cNvPr id="3" name="Прямая со стрелкой 2"/>
          <p:cNvCxnSpPr/>
          <p:nvPr/>
        </p:nvCxnSpPr>
        <p:spPr>
          <a:xfrm flipH="1">
            <a:off x="2699792" y="1052736"/>
            <a:ext cx="576064" cy="1584176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860032" y="1052736"/>
            <a:ext cx="576064" cy="1656184"/>
          </a:xfrm>
          <a:prstGeom prst="straightConnector1">
            <a:avLst/>
          </a:prstGeom>
          <a:ln w="76200">
            <a:solidFill>
              <a:srgbClr val="342FA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92896"/>
            <a:ext cx="4072641" cy="2736304"/>
          </a:xfrm>
          <a:prstGeom prst="rect">
            <a:avLst/>
          </a:prstGeom>
          <a:noFill/>
        </p:spPr>
      </p:pic>
      <p:pic>
        <p:nvPicPr>
          <p:cNvPr id="8" name="Picture 4" descr="Картинки по запросу облако  шабл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420888"/>
            <a:ext cx="4072641" cy="273630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59632" y="3284984"/>
            <a:ext cx="19944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Opinion </a:t>
            </a: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essay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2924944"/>
            <a:ext cx="28048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For-and-against </a:t>
            </a: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essay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http://nagihanozdemir.com/wp-content/uploads/2015/10/bluegreen-Feather-P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8201" y="3573016"/>
            <a:ext cx="2345799" cy="3168352"/>
          </a:xfrm>
          <a:prstGeom prst="rect">
            <a:avLst/>
          </a:prstGeom>
          <a:noFill/>
        </p:spPr>
      </p:pic>
      <p:pic>
        <p:nvPicPr>
          <p:cNvPr id="34824" name="Picture 8" descr="https://previews.123rf.com/images/goliaf888/goliaf8881301/goliaf888130100006/17121681-Black-and-white-feather-and-flourish--Stock-Vector-tattoo-feather-pen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1" t="73725" r="49000" b="13265"/>
          <a:stretch>
            <a:fillRect/>
          </a:stretch>
        </p:blipFill>
        <p:spPr bwMode="auto">
          <a:xfrm rot="223199">
            <a:off x="-429974" y="5523709"/>
            <a:ext cx="7344816" cy="126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688632"/>
          </a:xfrm>
        </p:spPr>
        <p:txBody>
          <a:bodyPr>
            <a:normAutofit fontScale="62500" lnSpcReduction="20000"/>
          </a:bodyPr>
          <a:lstStyle/>
          <a:p>
            <a:pPr marL="914400" lvl="0" indent="-914400">
              <a:buFont typeface="Wingdings" pitchFamily="2" charset="2"/>
              <a:buChar char="ü"/>
            </a:pPr>
            <a:r>
              <a:rPr lang="en-US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4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paragraph </a:t>
            </a:r>
            <a:endParaRPr lang="ru-RU" sz="4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an introduction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4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problem</a:t>
            </a:r>
            <a:endParaRPr lang="ru-RU" sz="4600" i="1" dirty="0">
              <a:latin typeface="Times New Roman" pitchFamily="18" charset="0"/>
              <a:cs typeface="Times New Roman" pitchFamily="18" charset="0"/>
            </a:endParaRPr>
          </a:p>
          <a:p>
            <a:pPr marL="914400" lvl="0" indent="-914400">
              <a:buFont typeface="Wingdings" pitchFamily="2" charset="2"/>
              <a:buChar char="ü"/>
            </a:pPr>
            <a:r>
              <a:rPr lang="en-US" sz="4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 paragraph </a:t>
            </a:r>
            <a:endParaRPr lang="ru-RU" sz="4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Express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your personal opinion and give 2-3 reasons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it</a:t>
            </a:r>
          </a:p>
          <a:p>
            <a:pPr marL="996696" lvl="0" indent="-914400">
              <a:buFont typeface="Wingdings" pitchFamily="2" charset="2"/>
              <a:buChar char="ü"/>
            </a:pPr>
            <a:r>
              <a:rPr lang="en-US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 paragraph  </a:t>
            </a:r>
            <a:endParaRPr lang="ru-RU" sz="4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Express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an opposing opinion and give 1-2 reasons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opposing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opinion</a:t>
            </a:r>
            <a:endParaRPr lang="en-US" sz="4600" i="1" dirty="0">
              <a:latin typeface="Times New Roman" pitchFamily="18" charset="0"/>
              <a:cs typeface="Times New Roman" pitchFamily="18" charset="0"/>
            </a:endParaRPr>
          </a:p>
          <a:p>
            <a:pPr marL="996696" indent="-914400">
              <a:buFont typeface="Wingdings" pitchFamily="2" charset="2"/>
              <a:buChar char="ü"/>
            </a:pPr>
            <a:r>
              <a:rPr lang="en-US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en-US" sz="4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paragraph </a:t>
            </a:r>
            <a:endParaRPr lang="ru-RU" sz="4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Explain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why you disagree with the opposing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opinion</a:t>
            </a:r>
            <a:endParaRPr lang="ru-RU" sz="4600" i="1" dirty="0">
              <a:latin typeface="Times New Roman" pitchFamily="18" charset="0"/>
              <a:cs typeface="Times New Roman" pitchFamily="18" charset="0"/>
            </a:endParaRPr>
          </a:p>
          <a:p>
            <a:pPr marL="914400" lvl="0" indent="-914400">
              <a:buFont typeface="Wingdings" pitchFamily="2" charset="2"/>
              <a:buChar char="ü"/>
            </a:pPr>
            <a:r>
              <a:rPr lang="en-US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4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paragraph </a:t>
            </a:r>
            <a:endParaRPr lang="ru-RU" sz="4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6696" lvl="0" indent="-914400">
              <a:buNone/>
            </a:pP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US" sz="4600" i="1" dirty="0">
                <a:latin typeface="Times New Roman" pitchFamily="18" charset="0"/>
                <a:cs typeface="Times New Roman" pitchFamily="18" charset="0"/>
              </a:rPr>
              <a:t>a conclusion relating to your 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opinion</a:t>
            </a:r>
            <a:endParaRPr lang="ru-RU" sz="46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9458" name="Picture 2" descr="http://x-lines.ru/letters/i/cyrillicscript/0478/4040e7/36/1/k73g17djp3u1yamqrbzzy4mqpfzshedfqp3sn6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76456" cy="845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2479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pPr marL="484632" indent="-457200" algn="l">
              <a:buFont typeface="Wingdings" pitchFamily="2" charset="2"/>
              <a:buChar char="ü"/>
            </a:pPr>
            <a:r>
              <a:rPr lang="en-US" sz="3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introduction </a:t>
            </a:r>
            <a:r>
              <a:rPr lang="en-US" sz="3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(stating the topic and your opinion)</a:t>
            </a:r>
            <a:endParaRPr lang="ru-RU" sz="37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4632" indent="-457200" algn="l">
              <a:buFont typeface="Wingdings" pitchFamily="2" charset="2"/>
              <a:buChar char="ü"/>
            </a:pPr>
            <a:r>
              <a:rPr lang="en-US" sz="3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body </a:t>
            </a:r>
            <a:r>
              <a:rPr lang="en-US" sz="3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(several paragraphs each with a topic sentence presenting a separate viewpoint supported by reasons/examples, and including a paragraph presenting the opposing viewpoint)</a:t>
            </a:r>
            <a:endParaRPr lang="ru-RU" sz="37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4632" indent="-457200" algn="l">
              <a:buFont typeface="Wingdings" pitchFamily="2" charset="2"/>
              <a:buChar char="ü"/>
            </a:pPr>
            <a:r>
              <a:rPr lang="en-US" sz="3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r>
              <a:rPr lang="en-US" sz="3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(restating your opinion in other words)</a:t>
            </a:r>
            <a:endParaRPr lang="ru-RU" sz="37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4632" indent="-457200">
              <a:buFont typeface="Arial" panose="020B0604020202020204" pitchFamily="34" charset="0"/>
              <a:buChar char="•"/>
            </a:pPr>
            <a:endParaRPr lang="ru-RU" sz="3700" i="1" dirty="0"/>
          </a:p>
        </p:txBody>
      </p:sp>
      <p:pic>
        <p:nvPicPr>
          <p:cNvPr id="20482" name="Picture 2" descr="http://x-lines.ru/letters/i/cyrillicscript/0476/3131f2/42/1/j7ag15ujp7zny3muqpoz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77757"/>
            <a:ext cx="5256584" cy="902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44898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7992888" cy="648072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Decide on your opinion before you start writing.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in semi-formal style.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tenses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examples.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opinion in the first paragraph only.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variety of linking words.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topic and the introduction.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presenting a new viewpoint, begin a new paragraph.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a quotation.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opposing viewpoint first.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Begin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paragraph however you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have to support every viewpoint with reasons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opinion again in the conclusion.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00392" y="211375"/>
            <a:ext cx="792088" cy="6529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>
              <a:spcBef>
                <a:spcPts val="5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443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196752"/>
            <a:ext cx="4752528" cy="4846672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marL="742950" indent="-742950">
              <a:buFont typeface="+mj-lt"/>
              <a:buAutoNum type="arabicPeriod"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Font typeface="+mj-lt"/>
              <a:buAutoNum type="arabicPeriod"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26568" y="1196752"/>
            <a:ext cx="3657600" cy="484667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8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 </a:t>
            </a:r>
          </a:p>
          <a:p>
            <a:pPr marL="742950" indent="-742950">
              <a:buFont typeface="+mj-lt"/>
              <a:buAutoNum type="arabicPeriod" startAt="8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 </a:t>
            </a:r>
          </a:p>
          <a:p>
            <a:pPr marL="742950" indent="-742950">
              <a:buFont typeface="+mj-lt"/>
              <a:buAutoNum type="arabicPeriod" startAt="8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 </a:t>
            </a:r>
          </a:p>
          <a:p>
            <a:pPr marL="742950" indent="-742950">
              <a:buFont typeface="+mj-lt"/>
              <a:buAutoNum type="arabicPeriod" startAt="8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 </a:t>
            </a:r>
          </a:p>
          <a:p>
            <a:pPr marL="742950" indent="-742950">
              <a:buFont typeface="+mj-lt"/>
              <a:buAutoNum type="arabicPeriod" startAt="8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 </a:t>
            </a:r>
          </a:p>
          <a:p>
            <a:pPr marL="742950" indent="-742950">
              <a:buFont typeface="+mj-lt"/>
              <a:buAutoNum type="arabicPeriod" startAt="8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ru-RU" sz="4400" dirty="0"/>
          </a:p>
        </p:txBody>
      </p:sp>
      <p:pic>
        <p:nvPicPr>
          <p:cNvPr id="17410" name="Picture 2" descr="http://x-lines.ru/letters/i/cyrillicscript/0478/2222d3/40/1/ktwgkedmci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29650"/>
            <a:ext cx="3600400" cy="1139110"/>
          </a:xfrm>
          <a:prstGeom prst="rect">
            <a:avLst/>
          </a:prstGeom>
          <a:noFill/>
        </p:spPr>
      </p:pic>
      <p:pic>
        <p:nvPicPr>
          <p:cNvPr id="17412" name="Picture 4" descr="http://papus666.narod.ru/clipart/k/kluc/pred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268760"/>
            <a:ext cx="5187330" cy="46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3548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827088" y="260350"/>
            <a:ext cx="1008062" cy="936625"/>
            <a:chOff x="340" y="1253"/>
            <a:chExt cx="635" cy="590"/>
          </a:xfrm>
        </p:grpSpPr>
        <p:sp>
          <p:nvSpPr>
            <p:cNvPr id="7198" name="AutoShape 28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9" name="AutoShape 32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7164388" y="3573463"/>
            <a:ext cx="1008062" cy="936625"/>
            <a:chOff x="340" y="1253"/>
            <a:chExt cx="635" cy="590"/>
          </a:xfrm>
        </p:grpSpPr>
        <p:sp>
          <p:nvSpPr>
            <p:cNvPr id="7196" name="AutoShape 43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7" name="AutoShape 44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859338" y="3068638"/>
            <a:ext cx="1008062" cy="936625"/>
            <a:chOff x="340" y="1253"/>
            <a:chExt cx="635" cy="590"/>
          </a:xfrm>
        </p:grpSpPr>
        <p:sp>
          <p:nvSpPr>
            <p:cNvPr id="7194" name="AutoShape 49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5" name="AutoShape 50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2051050" y="2492375"/>
            <a:ext cx="1008063" cy="936625"/>
            <a:chOff x="340" y="1253"/>
            <a:chExt cx="635" cy="590"/>
          </a:xfrm>
        </p:grpSpPr>
        <p:sp>
          <p:nvSpPr>
            <p:cNvPr id="7192" name="AutoShape 52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3" name="AutoShape 53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900113" y="5445125"/>
            <a:ext cx="1008062" cy="936625"/>
            <a:chOff x="340" y="1253"/>
            <a:chExt cx="635" cy="590"/>
          </a:xfrm>
        </p:grpSpPr>
        <p:sp>
          <p:nvSpPr>
            <p:cNvPr id="7190" name="AutoShape 58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1" name="AutoShape 59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356100" y="4941888"/>
            <a:ext cx="1008063" cy="936625"/>
            <a:chOff x="340" y="1253"/>
            <a:chExt cx="635" cy="590"/>
          </a:xfrm>
        </p:grpSpPr>
        <p:sp>
          <p:nvSpPr>
            <p:cNvPr id="7188" name="AutoShape 61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9" name="AutoShape 62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>
            <a:off x="5292725" y="1341438"/>
            <a:ext cx="1008063" cy="936625"/>
            <a:chOff x="340" y="1253"/>
            <a:chExt cx="635" cy="590"/>
          </a:xfrm>
        </p:grpSpPr>
        <p:sp>
          <p:nvSpPr>
            <p:cNvPr id="7186" name="AutoShape 64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7" name="AutoShape 65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3924300" y="260350"/>
            <a:ext cx="1008063" cy="936625"/>
            <a:chOff x="340" y="1253"/>
            <a:chExt cx="635" cy="590"/>
          </a:xfrm>
        </p:grpSpPr>
        <p:sp>
          <p:nvSpPr>
            <p:cNvPr id="7184" name="AutoShape 67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5" name="AutoShape 68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72"/>
          <p:cNvGrpSpPr>
            <a:grpSpLocks/>
          </p:cNvGrpSpPr>
          <p:nvPr/>
        </p:nvGrpSpPr>
        <p:grpSpPr bwMode="auto">
          <a:xfrm>
            <a:off x="7451725" y="260350"/>
            <a:ext cx="1008063" cy="936625"/>
            <a:chOff x="340" y="1253"/>
            <a:chExt cx="635" cy="590"/>
          </a:xfrm>
        </p:grpSpPr>
        <p:sp>
          <p:nvSpPr>
            <p:cNvPr id="7182" name="AutoShape 73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3" name="AutoShape 74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75"/>
          <p:cNvGrpSpPr>
            <a:grpSpLocks/>
          </p:cNvGrpSpPr>
          <p:nvPr/>
        </p:nvGrpSpPr>
        <p:grpSpPr bwMode="auto">
          <a:xfrm>
            <a:off x="3924300" y="2420938"/>
            <a:ext cx="1008063" cy="936625"/>
            <a:chOff x="340" y="1253"/>
            <a:chExt cx="635" cy="590"/>
          </a:xfrm>
        </p:grpSpPr>
        <p:sp>
          <p:nvSpPr>
            <p:cNvPr id="7180" name="AutoShape 76"/>
            <p:cNvSpPr>
              <a:spLocks noChangeArrowheads="1"/>
            </p:cNvSpPr>
            <p:nvPr/>
          </p:nvSpPr>
          <p:spPr bwMode="auto">
            <a:xfrm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AutoShape 77"/>
            <p:cNvSpPr>
              <a:spLocks noChangeArrowheads="1"/>
            </p:cNvSpPr>
            <p:nvPr/>
          </p:nvSpPr>
          <p:spPr bwMode="auto">
            <a:xfrm rot="2241328">
              <a:off x="340" y="1253"/>
              <a:ext cx="635" cy="590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rgbClr val="FFFF99"/>
                </a:gs>
                <a:gs pos="100000">
                  <a:srgbClr val="80008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500"/>
                            </p:stCondLst>
                            <p:childTnLst>
                              <p:par>
                                <p:cTn id="1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500"/>
                            </p:stCondLst>
                            <p:childTnLst>
                              <p:par>
                                <p:cTn id="1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000"/>
                            </p:stCondLst>
                            <p:childTnLst>
                              <p:par>
                                <p:cTn id="1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500"/>
                            </p:stCondLst>
                            <p:childTnLst>
                              <p:par>
                                <p:cTn id="1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9000"/>
                            </p:stCondLst>
                            <p:childTnLst>
                              <p:par>
                                <p:cTn id="16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9500"/>
                            </p:stCondLst>
                            <p:childTnLst>
                              <p:par>
                                <p:cTn id="173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-0.28856 C 0.15521 -0.28856 0.2757 -0.14936 0.2757 0.02196 C 0.2757 0.19306 0.15521 0.33295 0.00764 0.33295 C -0.1401 0.33295 -0.25989 0.19306 -0.25989 0.02196 C -0.25989 -0.14936 -0.1401 -0.28856 0.00764 -0.28856 Z " pathEditMode="relative" rAng="0" ptsTypes="fffff">
                                      <p:cBhvr>
                                        <p:cTn id="17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8500"/>
                            </p:stCondLst>
                            <p:childTnLst>
                              <p:par>
                                <p:cTn id="176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-0.28856 C 0.15434 -0.28856 0.27413 -0.14752 0.27413 0.0259 C 0.27413 0.19954 0.15434 0.34058 0.00764 0.34058 C -0.13889 0.34058 -0.25764 0.19954 -0.25764 0.0259 C -0.25764 -0.14752 -0.13889 -0.28856 0.00764 -0.28856 Z " pathEditMode="relative" rAng="0" ptsTypes="fffff">
                                      <p:cBhvr>
                                        <p:cTn id="177" dur="2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3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4500"/>
                            </p:stCondLst>
                            <p:childTnLst>
                              <p:par>
                                <p:cTn id="179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2051050" y="692150"/>
            <a:ext cx="4824413" cy="4752975"/>
          </a:xfrm>
          <a:prstGeom prst="ellipse">
            <a:avLst/>
          </a:prstGeom>
          <a:noFill/>
          <a:ln w="57150">
            <a:solidFill>
              <a:srgbClr val="00206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7000892" y="2214554"/>
            <a:ext cx="431800" cy="431800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7 -0.25179 C -0.1625 -0.25179 -0.04722 -0.09896 -0.04722 0.08902 C -0.04722 0.277 -0.1625 0.43006 -0.30347 0.43006 C -0.44462 0.43006 -0.55903 0.277 -0.55903 0.08902 C -0.55903 -0.09896 -0.44462 -0.25179 -0.30347 -0.25179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8 -0.25179 C -0.16268 -0.25179 -0.04757 -0.09896 -0.04757 0.08902 C -0.04757 0.277 -0.16268 0.43006 -0.30348 0.43006 C -0.44479 0.43006 -0.55938 0.277 -0.55938 0.08902 C -0.55938 -0.09896 -0.44479 -0.25179 -0.30348 -0.25179 Z " pathEditMode="relative" rAng="0" ptsTypes="fffff">
                                      <p:cBhvr>
                                        <p:cTn id="9" dur="2000" spd="-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34 0.09305 L -0.57275 0.0930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7 -0.25185 C -0.15833 -0.25185 -0.03941 -0.10139 -0.03941 0.08403 C -0.03941 0.26921 -0.15833 0.42014 -0.30347 0.42014 C -0.44844 0.42014 -0.56649 0.26921 -0.56649 0.08403 C -0.56649 -0.10139 -0.44844 -0.25185 -0.30347 -0.25185 Z " pathEditMode="relative" rAng="0" ptsTypes="fffff">
                                      <p:cBhvr>
                                        <p:cTn id="15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3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7 -0.25185 C -0.16545 -0.25185 -0.05226 -0.09676 -0.05226 0.09421 C -0.05226 0.28518 -0.16545 0.4412 -0.30347 0.4412 C -0.44167 0.4412 -0.554 0.28518 -0.554 0.09421 C -0.554 -0.09676 -0.44167 -0.25185 -0.30347 -0.25185 Z " pathEditMode="relative" rAng="0" ptsTypes="fffff">
                                      <p:cBhvr>
                                        <p:cTn id="18" dur="2000" spd="-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8 -0.25185 C -0.16285 -0.25185 -0.04809 -0.09931 -0.04809 0.08842 C -0.04809 0.27592 -0.16285 0.42893 -0.30348 0.42893 C -0.44393 0.42893 -0.55816 0.27592 -0.55816 0.08842 C -0.55816 -0.09931 -0.44393 -0.25185 -0.30348 -0.25185 Z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87" grpId="1" animBg="1"/>
      <p:bldP spid="16387" grpId="2" animBg="1"/>
      <p:bldP spid="16387" grpId="3" animBg="1"/>
      <p:bldP spid="16387" grpId="4" animBg="1"/>
      <p:bldP spid="16387" grpId="5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504" y="510927"/>
            <a:ext cx="896448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en-US" sz="5400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Are you pleased with the lesson?</a:t>
            </a:r>
            <a:endParaRPr lang="ru-RU" sz="5400" b="1" i="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en-US" sz="5400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Have you found anything new for you?</a:t>
            </a:r>
            <a:endParaRPr kumimoji="0" lang="en-US" sz="5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5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 kind of activity did you like most of all?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7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0648"/>
            <a:ext cx="50284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Home task 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96" y="2132856"/>
            <a:ext cx="9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dirty="0" smtClean="0">
                <a:latin typeface="Times New Roman" pitchFamily="18" charset="0"/>
                <a:cs typeface="Times New Roman" pitchFamily="18" charset="0"/>
              </a:rPr>
              <a:t>To write an essay on one of the chosen rubrics in ex.8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5400" b="1" i="1" dirty="0" smtClean="0">
                <a:latin typeface="Times New Roman" pitchFamily="18" charset="0"/>
                <a:cs typeface="Times New Roman" pitchFamily="18" charset="0"/>
              </a:rPr>
              <a:t> p. 56.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285</Words>
  <Application>Microsoft Office PowerPoint</Application>
  <PresentationFormat>Экран (4:3)</PresentationFormat>
  <Paragraphs>80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Сочинение «Ваше мнение» </dc:title>
  <dc:creator>User</dc:creator>
  <cp:lastModifiedBy>User</cp:lastModifiedBy>
  <cp:revision>84</cp:revision>
  <dcterms:created xsi:type="dcterms:W3CDTF">2014-11-08T14:14:39Z</dcterms:created>
  <dcterms:modified xsi:type="dcterms:W3CDTF">2017-03-24T10:07:48Z</dcterms:modified>
</cp:coreProperties>
</file>